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5" r:id="rId4"/>
    <p:sldId id="269" r:id="rId5"/>
    <p:sldId id="270" r:id="rId6"/>
    <p:sldId id="263" r:id="rId7"/>
    <p:sldId id="267" r:id="rId8"/>
    <p:sldId id="262" r:id="rId9"/>
    <p:sldId id="266" r:id="rId10"/>
    <p:sldId id="271" r:id="rId11"/>
    <p:sldId id="272" r:id="rId12"/>
    <p:sldId id="273" r:id="rId13"/>
    <p:sldId id="268" r:id="rId14"/>
    <p:sldId id="261" r:id="rId15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karalouka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267451"/>
    <a:srgbClr val="DDC3A7"/>
    <a:srgbClr val="E3CEB7"/>
    <a:srgbClr val="DFCEBB"/>
    <a:srgbClr val="E6CEB4"/>
    <a:srgbClr val="9DCCE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272" autoAdjust="0"/>
    <p:restoredTop sz="92298" autoAdjust="0"/>
  </p:normalViewPr>
  <p:slideViewPr>
    <p:cSldViewPr snapToGrid="0">
      <p:cViewPr>
        <p:scale>
          <a:sx n="93" d="100"/>
          <a:sy n="93" d="100"/>
        </p:scale>
        <p:origin x="-18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6"/>
      </p:cViewPr>
      <p:guideLst>
        <p:guide orient="horz" pos="2911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5B7E0AA-5552-4DB8-909A-F26CB2E98FB7}" type="datetimeFigureOut">
              <a:rPr lang="en-US"/>
              <a:pPr>
                <a:defRPr/>
              </a:pPr>
              <a:t>9/20/2014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F4B5758-C25A-45C4-85AF-D97038DC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6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CB35D47-2321-4152-AF7B-79007AC9A033}" type="datetimeFigureOut">
              <a:rPr lang="en-US"/>
              <a:pPr>
                <a:defRPr/>
              </a:pPr>
              <a:t>9/20/2014</a:t>
            </a:fld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87850"/>
            <a:ext cx="55054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D457506-97DD-403E-9660-3C18C4659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387850"/>
            <a:ext cx="5048250" cy="4160838"/>
          </a:xfrm>
          <a:noFill/>
          <a:ln/>
        </p:spPr>
        <p:txBody>
          <a:bodyPr lIns="92302" tIns="46151" rIns="92302" bIns="46151"/>
          <a:lstStyle/>
          <a:p>
            <a:pPr eaLnBrk="1" hangingPunct="1"/>
            <a:endParaRPr lang="en-CA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900488" y="8778875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2" tIns="46151" rIns="92302" bIns="46151" anchor="b"/>
          <a:lstStyle/>
          <a:p>
            <a:pPr algn="r"/>
            <a:fld id="{3BE73F2F-633E-4E5C-8FAE-E749A4CB6410}" type="slidenum">
              <a:rPr lang="en-US" sz="1200"/>
              <a:pPr algn="r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387850"/>
            <a:ext cx="5048250" cy="4160838"/>
          </a:xfrm>
          <a:noFill/>
          <a:ln/>
        </p:spPr>
        <p:txBody>
          <a:bodyPr lIns="92302" tIns="46151" rIns="92302" bIns="46151"/>
          <a:lstStyle/>
          <a:p>
            <a:pPr eaLnBrk="1" hangingPunct="1"/>
            <a:endParaRPr lang="en-CA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900488" y="8778875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2" tIns="46151" rIns="92302" bIns="46151" anchor="b"/>
          <a:lstStyle/>
          <a:p>
            <a:pPr algn="r"/>
            <a:fld id="{3BE73F2F-633E-4E5C-8FAE-E749A4CB6410}" type="slidenum">
              <a:rPr lang="en-US" sz="1200"/>
              <a:pPr algn="r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1248" y="705423"/>
            <a:ext cx="8275320" cy="830770"/>
          </a:xfrm>
        </p:spPr>
        <p:txBody>
          <a:bodyPr anchor="b"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r>
              <a:rPr smtClean="0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1248" y="2254061"/>
            <a:ext cx="8275320" cy="68116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80744"/>
            <a:ext cx="7680960" cy="513911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5840" y="137160"/>
            <a:ext cx="6309360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" y="1380744"/>
            <a:ext cx="7680960" cy="51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5" r:id="rId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84163" indent="-284163" algn="l" rtl="0" eaLnBrk="0" fontAlgn="base" hangingPunct="0">
        <a:spcBef>
          <a:spcPct val="0"/>
        </a:spcBef>
        <a:spcAft>
          <a:spcPts val="600"/>
        </a:spcAft>
        <a:buClr>
          <a:srgbClr val="FFC0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ts val="600"/>
        </a:spcAft>
        <a:buClr>
          <a:srgbClr val="FFC0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2pPr>
      <a:lvl3pPr marL="1087438" indent="-173038" algn="l" rtl="0" eaLnBrk="0" fontAlgn="base" hangingPunct="0">
        <a:spcBef>
          <a:spcPct val="0"/>
        </a:spcBef>
        <a:spcAft>
          <a:spcPts val="600"/>
        </a:spcAft>
        <a:buClr>
          <a:srgbClr val="FFC000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</a:defRPr>
      </a:lvl3pPr>
      <a:lvl4pPr marL="1544638" indent="-173038" algn="l" rtl="0" eaLnBrk="0" fontAlgn="base" hangingPunct="0">
        <a:spcBef>
          <a:spcPct val="0"/>
        </a:spcBef>
        <a:spcAft>
          <a:spcPts val="600"/>
        </a:spcAft>
        <a:buClr>
          <a:srgbClr val="FFC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2001838" indent="-173038" algn="l" rtl="0" eaLnBrk="0" fontAlgn="base" hangingPunct="0">
        <a:spcBef>
          <a:spcPct val="0"/>
        </a:spcBef>
        <a:spcAft>
          <a:spcPts val="600"/>
        </a:spcAft>
        <a:buClr>
          <a:srgbClr val="FFC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housing.org/HA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41248" y="705423"/>
            <a:ext cx="5029200" cy="830770"/>
          </a:xfrm>
        </p:spPr>
        <p:txBody>
          <a:bodyPr/>
          <a:lstStyle/>
          <a:p>
            <a:r>
              <a:rPr lang="en-CA" dirty="0" smtClean="0"/>
              <a:t>Make Your Home Safe For Independent Living  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1248" y="2254061"/>
            <a:ext cx="4672584" cy="992059"/>
          </a:xfrm>
        </p:spPr>
        <p:txBody>
          <a:bodyPr/>
          <a:lstStyle/>
          <a:p>
            <a:r>
              <a:rPr lang="en-CA" sz="1800" dirty="0" smtClean="0"/>
              <a:t>Karen Sandhu, HAFI Program </a:t>
            </a:r>
            <a:br>
              <a:rPr lang="en-CA" sz="1800" dirty="0" smtClean="0"/>
            </a:b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800" b="0" dirty="0" smtClean="0"/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Eligibility Criteria for Richmond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u="sng" dirty="0" smtClean="0"/>
              <a:t>Housing Income Limits (HILS):</a:t>
            </a:r>
          </a:p>
          <a:p>
            <a:pPr>
              <a:buNone/>
            </a:pPr>
            <a:endParaRPr lang="en-CA" sz="2600" b="1" u="sng" dirty="0" smtClean="0"/>
          </a:p>
          <a:p>
            <a:pPr>
              <a:buNone/>
            </a:pPr>
            <a:endParaRPr lang="en-CA" b="1" u="sng" dirty="0" smtClean="0"/>
          </a:p>
          <a:p>
            <a:pPr algn="ctr"/>
            <a:r>
              <a:rPr lang="en-CA" sz="2800" b="1" dirty="0" smtClean="0"/>
              <a:t>One bedroom: $39,500</a:t>
            </a:r>
          </a:p>
          <a:p>
            <a:pPr algn="ctr"/>
            <a:r>
              <a:rPr lang="en-CA" sz="2800" b="1" dirty="0" smtClean="0"/>
              <a:t>Two bedrooms: $48,000</a:t>
            </a:r>
          </a:p>
          <a:p>
            <a:pPr algn="ctr"/>
            <a:r>
              <a:rPr lang="en-CA" sz="2800" b="1" dirty="0" smtClean="0"/>
              <a:t>Three bedrooms: $56,000</a:t>
            </a:r>
          </a:p>
          <a:p>
            <a:pPr algn="ctr"/>
            <a:r>
              <a:rPr lang="en-CA" sz="2800" b="1" dirty="0" smtClean="0"/>
              <a:t>Four + bedrooms: $60,000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Eligibility Criteria for Richmond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u="sng" dirty="0" smtClean="0"/>
              <a:t>Home Value Limits (HVLs):</a:t>
            </a:r>
          </a:p>
          <a:p>
            <a:endParaRPr lang="en-CA" sz="2600" b="1" dirty="0" smtClean="0"/>
          </a:p>
          <a:p>
            <a:r>
              <a:rPr lang="en-CA" sz="2600" b="1" dirty="0" smtClean="0"/>
              <a:t>Richmond, Delta and </a:t>
            </a:r>
            <a:r>
              <a:rPr lang="en-CA" sz="2600" b="1" dirty="0" err="1" smtClean="0"/>
              <a:t>Tsawwassen</a:t>
            </a:r>
            <a:endParaRPr lang="en-CA" sz="2600" b="1" dirty="0" smtClean="0"/>
          </a:p>
          <a:p>
            <a:endParaRPr lang="en-CA" sz="2600" b="1" dirty="0" smtClean="0"/>
          </a:p>
          <a:p>
            <a:pPr algn="ctr"/>
            <a:r>
              <a:rPr lang="en-CA" sz="2600" b="1" dirty="0" smtClean="0"/>
              <a:t>$649,999 or less</a:t>
            </a:r>
          </a:p>
          <a:p>
            <a:endParaRPr lang="en-CA" sz="2600" b="1" dirty="0" smtClean="0"/>
          </a:p>
          <a:p>
            <a:r>
              <a:rPr lang="en-CA" sz="2600" dirty="0" smtClean="0"/>
              <a:t>We look at the value listed on your 2014 BC Property Assessment</a:t>
            </a:r>
          </a:p>
          <a:p>
            <a:pPr>
              <a:buNone/>
            </a:pPr>
            <a:endParaRPr lang="en-CA" sz="2600" b="1" dirty="0" smtClean="0"/>
          </a:p>
          <a:p>
            <a:pPr>
              <a:buNone/>
            </a:pPr>
            <a:endParaRPr lang="en-CA" sz="2600" b="1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Eligibility Criteria for Richmond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u="sng" dirty="0" smtClean="0"/>
              <a:t>Rent Affordability Limits (for Landlord/Tenant Applications):</a:t>
            </a:r>
          </a:p>
          <a:p>
            <a:endParaRPr lang="en-CA" sz="2600" dirty="0" smtClean="0"/>
          </a:p>
          <a:p>
            <a:pPr algn="ctr"/>
            <a:r>
              <a:rPr lang="en-CA" sz="2800" b="1" dirty="0" smtClean="0"/>
              <a:t>One bedroom: $950</a:t>
            </a:r>
          </a:p>
          <a:p>
            <a:pPr algn="ctr"/>
            <a:r>
              <a:rPr lang="en-CA" sz="2800" b="1" dirty="0" smtClean="0"/>
              <a:t>Two bedrooms: $1,170</a:t>
            </a:r>
          </a:p>
          <a:p>
            <a:pPr algn="ctr"/>
            <a:r>
              <a:rPr lang="en-CA" sz="2800" b="1" dirty="0" smtClean="0"/>
              <a:t>Three bedrooms: $1,300</a:t>
            </a:r>
          </a:p>
          <a:p>
            <a:endParaRPr lang="en-CA" sz="2800" b="1" dirty="0" smtClean="0"/>
          </a:p>
          <a:p>
            <a:r>
              <a:rPr lang="en-CA" sz="2800" dirty="0" smtClean="0"/>
              <a:t>Based on the actual number of rooms in the home or unit</a:t>
            </a:r>
            <a:endParaRPr lang="en-CA" sz="28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More Information?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1755649"/>
            <a:ext cx="7680960" cy="1709927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 smtClean="0"/>
              <a:t>HAFI</a:t>
            </a: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BC Housing</a:t>
            </a:r>
          </a:p>
          <a:p>
            <a:pPr marL="0" indent="0" algn="ctr">
              <a:buNone/>
            </a:pPr>
            <a:r>
              <a:rPr lang="en-CA" dirty="0" smtClean="0"/>
              <a:t>Homeowner Protection Branch </a:t>
            </a:r>
          </a:p>
          <a:p>
            <a:pPr marL="0" indent="0" algn="ctr">
              <a:buNone/>
            </a:pPr>
            <a:r>
              <a:rPr lang="en-CA" sz="2000" dirty="0" smtClean="0"/>
              <a:t>1701 - 4555 Kingsway, Burnaby, BC V5H 4V8</a:t>
            </a:r>
            <a:endParaRPr lang="en-CA" sz="20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777240" y="5257801"/>
            <a:ext cx="7680960" cy="113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www.bchousing.org/HAFI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669666" y="3739897"/>
            <a:ext cx="3709919" cy="12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604-433-2218</a:t>
            </a:r>
          </a:p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604-439-8550</a:t>
            </a:r>
          </a:p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1-800-257-7756 (ext. 18453)</a:t>
            </a: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777240" y="1298449"/>
            <a:ext cx="7680960" cy="4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1800" b="0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contact: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2325498" y="3739897"/>
            <a:ext cx="3265916" cy="12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</a:t>
            </a:r>
          </a:p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Fax:</a:t>
            </a:r>
          </a:p>
          <a:p>
            <a:pPr marL="284163" marR="0" lvl="0" indent="-2841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0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Toll-free:</a:t>
            </a:r>
            <a:endParaRPr kumimoji="0" lang="en-CA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 rot="19800000">
            <a:off x="6528068" y="5883730"/>
            <a:ext cx="484796" cy="586362"/>
          </a:xfrm>
          <a:custGeom>
            <a:avLst/>
            <a:gdLst/>
            <a:ahLst/>
            <a:cxnLst>
              <a:cxn ang="0">
                <a:pos x="356" y="222"/>
              </a:cxn>
              <a:cxn ang="0">
                <a:pos x="356" y="192"/>
              </a:cxn>
              <a:cxn ang="0">
                <a:pos x="312" y="177"/>
              </a:cxn>
              <a:cxn ang="0">
                <a:pos x="300" y="267"/>
              </a:cxn>
              <a:cxn ang="0">
                <a:pos x="275" y="267"/>
              </a:cxn>
              <a:cxn ang="0">
                <a:pos x="275" y="239"/>
              </a:cxn>
              <a:cxn ang="0">
                <a:pos x="260" y="140"/>
              </a:cxn>
              <a:cxn ang="0">
                <a:pos x="217" y="154"/>
              </a:cxn>
              <a:cxn ang="0">
                <a:pos x="217" y="258"/>
              </a:cxn>
              <a:cxn ang="0">
                <a:pos x="192" y="258"/>
              </a:cxn>
              <a:cxn ang="0">
                <a:pos x="177" y="25"/>
              </a:cxn>
              <a:cxn ang="0">
                <a:pos x="134" y="39"/>
              </a:cxn>
              <a:cxn ang="0">
                <a:pos x="110" y="327"/>
              </a:cxn>
              <a:cxn ang="0">
                <a:pos x="25" y="253"/>
              </a:cxn>
              <a:cxn ang="0">
                <a:pos x="158" y="535"/>
              </a:cxn>
              <a:cxn ang="0">
                <a:pos x="438" y="354"/>
              </a:cxn>
              <a:cxn ang="0">
                <a:pos x="423" y="214"/>
              </a:cxn>
              <a:cxn ang="0">
                <a:pos x="381" y="227"/>
              </a:cxn>
              <a:cxn ang="0">
                <a:pos x="381" y="291"/>
              </a:cxn>
              <a:cxn ang="0">
                <a:pos x="381" y="192"/>
              </a:cxn>
              <a:cxn ang="0">
                <a:pos x="428" y="189"/>
              </a:cxn>
              <a:cxn ang="0">
                <a:pos x="459" y="213"/>
              </a:cxn>
              <a:cxn ang="0">
                <a:pos x="463" y="357"/>
              </a:cxn>
              <a:cxn ang="0">
                <a:pos x="383" y="552"/>
              </a:cxn>
              <a:cxn ang="0">
                <a:pos x="151" y="560"/>
              </a:cxn>
              <a:cxn ang="0">
                <a:pos x="2" y="301"/>
              </a:cxn>
              <a:cxn ang="0">
                <a:pos x="0" y="241"/>
              </a:cxn>
              <a:cxn ang="0">
                <a:pos x="76" y="229"/>
              </a:cxn>
              <a:cxn ang="0">
                <a:pos x="109" y="274"/>
              </a:cxn>
              <a:cxn ang="0">
                <a:pos x="112" y="25"/>
              </a:cxn>
              <a:cxn ang="0">
                <a:pos x="142" y="0"/>
              </a:cxn>
              <a:cxn ang="0">
                <a:pos x="191" y="4"/>
              </a:cxn>
              <a:cxn ang="0">
                <a:pos x="217" y="35"/>
              </a:cxn>
              <a:cxn ang="0">
                <a:pos x="225" y="115"/>
              </a:cxn>
              <a:cxn ang="0">
                <a:pos x="274" y="118"/>
              </a:cxn>
              <a:cxn ang="0">
                <a:pos x="300" y="150"/>
              </a:cxn>
              <a:cxn ang="0">
                <a:pos x="307" y="152"/>
              </a:cxn>
              <a:cxn ang="0">
                <a:pos x="355" y="155"/>
              </a:cxn>
              <a:cxn ang="0">
                <a:pos x="381" y="187"/>
              </a:cxn>
            </a:cxnLst>
            <a:rect l="0" t="0" r="r" b="b"/>
            <a:pathLst>
              <a:path w="463" h="560">
                <a:moveTo>
                  <a:pt x="356" y="291"/>
                </a:moveTo>
                <a:lnTo>
                  <a:pt x="356" y="222"/>
                </a:lnTo>
                <a:lnTo>
                  <a:pt x="356" y="222"/>
                </a:lnTo>
                <a:lnTo>
                  <a:pt x="356" y="192"/>
                </a:lnTo>
                <a:lnTo>
                  <a:pt x="341" y="177"/>
                </a:lnTo>
                <a:lnTo>
                  <a:pt x="312" y="177"/>
                </a:lnTo>
                <a:lnTo>
                  <a:pt x="300" y="190"/>
                </a:lnTo>
                <a:lnTo>
                  <a:pt x="300" y="267"/>
                </a:lnTo>
                <a:lnTo>
                  <a:pt x="300" y="267"/>
                </a:lnTo>
                <a:lnTo>
                  <a:pt x="275" y="267"/>
                </a:lnTo>
                <a:lnTo>
                  <a:pt x="275" y="267"/>
                </a:lnTo>
                <a:lnTo>
                  <a:pt x="275" y="239"/>
                </a:lnTo>
                <a:lnTo>
                  <a:pt x="275" y="155"/>
                </a:lnTo>
                <a:lnTo>
                  <a:pt x="260" y="140"/>
                </a:lnTo>
                <a:lnTo>
                  <a:pt x="230" y="140"/>
                </a:lnTo>
                <a:lnTo>
                  <a:pt x="217" y="154"/>
                </a:lnTo>
                <a:lnTo>
                  <a:pt x="217" y="258"/>
                </a:lnTo>
                <a:lnTo>
                  <a:pt x="217" y="258"/>
                </a:lnTo>
                <a:lnTo>
                  <a:pt x="192" y="258"/>
                </a:lnTo>
                <a:lnTo>
                  <a:pt x="192" y="258"/>
                </a:lnTo>
                <a:lnTo>
                  <a:pt x="192" y="40"/>
                </a:lnTo>
                <a:lnTo>
                  <a:pt x="177" y="25"/>
                </a:lnTo>
                <a:lnTo>
                  <a:pt x="148" y="25"/>
                </a:lnTo>
                <a:lnTo>
                  <a:pt x="134" y="39"/>
                </a:lnTo>
                <a:lnTo>
                  <a:pt x="133" y="320"/>
                </a:lnTo>
                <a:lnTo>
                  <a:pt x="110" y="327"/>
                </a:lnTo>
                <a:lnTo>
                  <a:pt x="68" y="254"/>
                </a:lnTo>
                <a:lnTo>
                  <a:pt x="25" y="253"/>
                </a:lnTo>
                <a:lnTo>
                  <a:pt x="25" y="292"/>
                </a:lnTo>
                <a:lnTo>
                  <a:pt x="158" y="535"/>
                </a:lnTo>
                <a:lnTo>
                  <a:pt x="363" y="535"/>
                </a:lnTo>
                <a:lnTo>
                  <a:pt x="438" y="354"/>
                </a:lnTo>
                <a:lnTo>
                  <a:pt x="438" y="228"/>
                </a:lnTo>
                <a:lnTo>
                  <a:pt x="423" y="214"/>
                </a:lnTo>
                <a:lnTo>
                  <a:pt x="394" y="214"/>
                </a:lnTo>
                <a:lnTo>
                  <a:pt x="381" y="227"/>
                </a:lnTo>
                <a:lnTo>
                  <a:pt x="381" y="291"/>
                </a:lnTo>
                <a:lnTo>
                  <a:pt x="381" y="291"/>
                </a:lnTo>
                <a:lnTo>
                  <a:pt x="356" y="291"/>
                </a:lnTo>
                <a:close/>
                <a:moveTo>
                  <a:pt x="381" y="192"/>
                </a:moveTo>
                <a:lnTo>
                  <a:pt x="389" y="189"/>
                </a:lnTo>
                <a:lnTo>
                  <a:pt x="428" y="189"/>
                </a:lnTo>
                <a:lnTo>
                  <a:pt x="437" y="192"/>
                </a:lnTo>
                <a:lnTo>
                  <a:pt x="459" y="213"/>
                </a:lnTo>
                <a:lnTo>
                  <a:pt x="463" y="222"/>
                </a:lnTo>
                <a:lnTo>
                  <a:pt x="463" y="357"/>
                </a:lnTo>
                <a:lnTo>
                  <a:pt x="462" y="362"/>
                </a:lnTo>
                <a:lnTo>
                  <a:pt x="383" y="552"/>
                </a:lnTo>
                <a:lnTo>
                  <a:pt x="371" y="560"/>
                </a:lnTo>
                <a:lnTo>
                  <a:pt x="151" y="560"/>
                </a:lnTo>
                <a:lnTo>
                  <a:pt x="140" y="553"/>
                </a:lnTo>
                <a:lnTo>
                  <a:pt x="2" y="301"/>
                </a:lnTo>
                <a:lnTo>
                  <a:pt x="0" y="295"/>
                </a:lnTo>
                <a:lnTo>
                  <a:pt x="0" y="241"/>
                </a:lnTo>
                <a:lnTo>
                  <a:pt x="13" y="228"/>
                </a:lnTo>
                <a:lnTo>
                  <a:pt x="76" y="229"/>
                </a:lnTo>
                <a:lnTo>
                  <a:pt x="86" y="235"/>
                </a:lnTo>
                <a:lnTo>
                  <a:pt x="109" y="274"/>
                </a:lnTo>
                <a:lnTo>
                  <a:pt x="109" y="34"/>
                </a:lnTo>
                <a:lnTo>
                  <a:pt x="112" y="25"/>
                </a:lnTo>
                <a:lnTo>
                  <a:pt x="134" y="4"/>
                </a:lnTo>
                <a:lnTo>
                  <a:pt x="142" y="0"/>
                </a:lnTo>
                <a:lnTo>
                  <a:pt x="182" y="0"/>
                </a:lnTo>
                <a:lnTo>
                  <a:pt x="191" y="4"/>
                </a:lnTo>
                <a:lnTo>
                  <a:pt x="213" y="26"/>
                </a:lnTo>
                <a:lnTo>
                  <a:pt x="217" y="35"/>
                </a:lnTo>
                <a:lnTo>
                  <a:pt x="217" y="118"/>
                </a:lnTo>
                <a:lnTo>
                  <a:pt x="225" y="115"/>
                </a:lnTo>
                <a:lnTo>
                  <a:pt x="265" y="115"/>
                </a:lnTo>
                <a:lnTo>
                  <a:pt x="274" y="118"/>
                </a:lnTo>
                <a:lnTo>
                  <a:pt x="296" y="141"/>
                </a:lnTo>
                <a:lnTo>
                  <a:pt x="300" y="150"/>
                </a:lnTo>
                <a:lnTo>
                  <a:pt x="300" y="155"/>
                </a:lnTo>
                <a:lnTo>
                  <a:pt x="307" y="152"/>
                </a:lnTo>
                <a:lnTo>
                  <a:pt x="346" y="152"/>
                </a:lnTo>
                <a:lnTo>
                  <a:pt x="355" y="155"/>
                </a:lnTo>
                <a:lnTo>
                  <a:pt x="378" y="178"/>
                </a:lnTo>
                <a:lnTo>
                  <a:pt x="381" y="187"/>
                </a:lnTo>
                <a:lnTo>
                  <a:pt x="381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41248" y="705423"/>
            <a:ext cx="5029200" cy="830770"/>
          </a:xfrm>
        </p:spPr>
        <p:txBody>
          <a:bodyPr/>
          <a:lstStyle/>
          <a:p>
            <a:r>
              <a:rPr lang="en-CA" sz="4000" dirty="0" smtClean="0"/>
              <a:t>Thank You   </a:t>
            </a:r>
            <a:endParaRPr lang="en-CA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HAFI?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1380744"/>
            <a:ext cx="5243550" cy="5139119"/>
          </a:xfrm>
        </p:spPr>
        <p:txBody>
          <a:bodyPr/>
          <a:lstStyle/>
          <a:p>
            <a:r>
              <a:rPr lang="en-CA" dirty="0" smtClean="0"/>
              <a:t>Home Adaptations for Independence (HAFI)</a:t>
            </a:r>
          </a:p>
          <a:p>
            <a:r>
              <a:rPr lang="en-CA" dirty="0" smtClean="0"/>
              <a:t>Financial assistance for </a:t>
            </a:r>
            <a:br>
              <a:rPr lang="en-CA" dirty="0" smtClean="0"/>
            </a:br>
            <a:r>
              <a:rPr lang="en-CA" dirty="0" smtClean="0"/>
              <a:t>eligible homeowners </a:t>
            </a:r>
            <a:br>
              <a:rPr lang="en-CA" dirty="0" smtClean="0"/>
            </a:br>
            <a:r>
              <a:rPr lang="en-CA" dirty="0" smtClean="0"/>
              <a:t>and tenants</a:t>
            </a:r>
          </a:p>
          <a:p>
            <a:r>
              <a:rPr lang="en-CA" dirty="0" smtClean="0"/>
              <a:t>Helps low-income seniors </a:t>
            </a:r>
            <a:br>
              <a:rPr lang="en-CA" dirty="0" smtClean="0"/>
            </a:br>
            <a:r>
              <a:rPr lang="en-CA" dirty="0" smtClean="0"/>
              <a:t>and people with disabilities </a:t>
            </a:r>
            <a:br>
              <a:rPr lang="en-CA" dirty="0" smtClean="0"/>
            </a:br>
            <a:r>
              <a:rPr lang="en-CA" dirty="0" smtClean="0"/>
              <a:t>remain in the comfort of </a:t>
            </a:r>
            <a:br>
              <a:rPr lang="en-CA" dirty="0" smtClean="0"/>
            </a:br>
            <a:r>
              <a:rPr lang="en-CA" dirty="0" smtClean="0"/>
              <a:t>their home </a:t>
            </a:r>
          </a:p>
          <a:p>
            <a:r>
              <a:rPr lang="en-CA" dirty="0" smtClean="0"/>
              <a:t>Promotes safe and </a:t>
            </a:r>
            <a:br>
              <a:rPr lang="en-CA" dirty="0" smtClean="0"/>
            </a:br>
            <a:r>
              <a:rPr lang="en-CA" dirty="0" smtClean="0"/>
              <a:t>independent living</a:t>
            </a:r>
            <a:endParaRPr lang="en-CA" dirty="0"/>
          </a:p>
        </p:txBody>
      </p:sp>
      <p:pic>
        <p:nvPicPr>
          <p:cNvPr id="4" name="Picture 3" descr="_JBP9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9214" y="1506378"/>
            <a:ext cx="2889297" cy="3825643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HAFI Funded?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Launched in January 2012</a:t>
            </a:r>
          </a:p>
          <a:p>
            <a:r>
              <a:rPr lang="en-CA" dirty="0" smtClean="0"/>
              <a:t>The HAFI program is funded by the Government of Canada and the Province of British Columbia </a:t>
            </a:r>
            <a:endParaRPr lang="en-CA" dirty="0"/>
          </a:p>
        </p:txBody>
      </p:sp>
      <p:pic>
        <p:nvPicPr>
          <p:cNvPr id="5" name="Picture 4" descr="iStock_000016134610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03" y="2959987"/>
            <a:ext cx="3685299" cy="2873472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  <p:pic>
        <p:nvPicPr>
          <p:cNvPr id="4" name="Picture 3" descr="_iStock_000015195581Large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583" y="2955397"/>
            <a:ext cx="3834469" cy="2878475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1380744"/>
            <a:ext cx="5694812" cy="5139119"/>
          </a:xfrm>
        </p:spPr>
        <p:txBody>
          <a:bodyPr/>
          <a:lstStyle/>
          <a:p>
            <a:r>
              <a:rPr lang="en-CA" dirty="0" smtClean="0"/>
              <a:t>You may be eligible for assistance if you are a low-income senior or person with a disability </a:t>
            </a:r>
          </a:p>
          <a:p>
            <a:r>
              <a:rPr lang="en-CA" dirty="0" smtClean="0"/>
              <a:t>Living in your own home or in market rental accommodation</a:t>
            </a:r>
          </a:p>
          <a:p>
            <a:r>
              <a:rPr lang="en-CA" dirty="0" smtClean="0"/>
              <a:t>If you are an eligible tenant, you and your landlord will need to apply together </a:t>
            </a:r>
          </a:p>
          <a:p>
            <a:r>
              <a:rPr lang="en-CA" dirty="0" smtClean="0"/>
              <a:t>You must meet all eligibility requirements </a:t>
            </a:r>
          </a:p>
          <a:p>
            <a:endParaRPr lang="en-CA" dirty="0"/>
          </a:p>
        </p:txBody>
      </p:sp>
      <p:pic>
        <p:nvPicPr>
          <p:cNvPr id="5" name="Picture 4" descr="iStock_000005807490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4556" y="2039588"/>
            <a:ext cx="2119744" cy="3179616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Requirements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1380744"/>
            <a:ext cx="5694812" cy="5139119"/>
          </a:xfrm>
        </p:spPr>
        <p:txBody>
          <a:bodyPr/>
          <a:lstStyle/>
          <a:p>
            <a:r>
              <a:rPr lang="en-CA" dirty="0" smtClean="0"/>
              <a:t>To qualify for assistance, you must meet the following requirements:</a:t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 smtClean="0"/>
              <a:t>You are a Canadian citizen or landed immigrant and reside in B.C.  </a:t>
            </a:r>
          </a:p>
          <a:p>
            <a:pPr lvl="1"/>
            <a:r>
              <a:rPr lang="en-CA" dirty="0" smtClean="0"/>
              <a:t>You have a permanent disability or loss </a:t>
            </a:r>
            <a:br>
              <a:rPr lang="en-CA" dirty="0" smtClean="0"/>
            </a:br>
            <a:r>
              <a:rPr lang="en-CA" dirty="0" smtClean="0"/>
              <a:t>of ability that makes daily activities difficult</a:t>
            </a:r>
          </a:p>
          <a:p>
            <a:pPr lvl="1"/>
            <a:r>
              <a:rPr lang="en-CA" dirty="0" smtClean="0"/>
              <a:t>The adaptations you are seeking are related to your disability or loss of ability </a:t>
            </a:r>
          </a:p>
          <a:p>
            <a:pPr lvl="1"/>
            <a:r>
              <a:rPr lang="en-CA" dirty="0" smtClean="0"/>
              <a:t>Your total household income and assets are below the limits established</a:t>
            </a:r>
          </a:p>
          <a:p>
            <a:pPr lvl="1">
              <a:buNone/>
            </a:pPr>
            <a:r>
              <a:rPr lang="en-CA" dirty="0" smtClean="0"/>
              <a:t>	</a:t>
            </a:r>
          </a:p>
          <a:p>
            <a:r>
              <a:rPr lang="en-CA" dirty="0" smtClean="0"/>
              <a:t>For a detailed list of eligibility criteria, visit BC Housing’s website</a:t>
            </a:r>
            <a:endParaRPr lang="en-CA" dirty="0"/>
          </a:p>
        </p:txBody>
      </p:sp>
      <p:pic>
        <p:nvPicPr>
          <p:cNvPr id="5" name="Picture 4" descr="__JBP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28" y="1605231"/>
            <a:ext cx="2357251" cy="3481311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Adaptations are Eligible? 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4600" y="1380744"/>
            <a:ext cx="4233672" cy="5139119"/>
          </a:xfrm>
        </p:spPr>
        <p:txBody>
          <a:bodyPr/>
          <a:lstStyle/>
          <a:p>
            <a:r>
              <a:rPr lang="en-CA" dirty="0" smtClean="0"/>
              <a:t>All adaptations should                  be permanent and fixed                   to the home  </a:t>
            </a:r>
          </a:p>
          <a:p>
            <a:r>
              <a:rPr lang="en-CA" dirty="0" smtClean="0"/>
              <a:t>For example:</a:t>
            </a:r>
          </a:p>
          <a:p>
            <a:pPr marL="512763" lvl="1"/>
            <a:r>
              <a:rPr lang="en-CA" dirty="0" smtClean="0"/>
              <a:t>Handrails in hallways or stairways</a:t>
            </a:r>
          </a:p>
          <a:p>
            <a:pPr marL="512763" lvl="1"/>
            <a:r>
              <a:rPr lang="en-CA" dirty="0" smtClean="0"/>
              <a:t>Ramps for ease of access </a:t>
            </a:r>
          </a:p>
          <a:p>
            <a:pPr marL="512763" lvl="1"/>
            <a:r>
              <a:rPr lang="en-CA" dirty="0" smtClean="0"/>
              <a:t>Easy to reach work and storage areas in the kitchen</a:t>
            </a:r>
          </a:p>
          <a:p>
            <a:pPr marL="512763" lvl="1"/>
            <a:r>
              <a:rPr lang="en-CA" dirty="0" smtClean="0"/>
              <a:t>Lever handles on doors</a:t>
            </a:r>
          </a:p>
          <a:p>
            <a:pPr marL="512763" lvl="1"/>
            <a:r>
              <a:rPr lang="en-CA" dirty="0" smtClean="0"/>
              <a:t>Walk-in showers or grab bars</a:t>
            </a:r>
          </a:p>
          <a:p>
            <a:pPr marL="512763" lvl="1"/>
            <a:r>
              <a:rPr lang="en-CA" dirty="0" smtClean="0"/>
              <a:t>Bathtub grab bars and seats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iStock_000005877331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1215" y="1538923"/>
            <a:ext cx="2066441" cy="2910495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  <p:pic>
        <p:nvPicPr>
          <p:cNvPr id="5" name="Picture 4" descr="__JBP5984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04" y="1538923"/>
            <a:ext cx="1881239" cy="2881581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Items are Not Eligible?  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Here are examples of </a:t>
            </a:r>
            <a:br>
              <a:rPr lang="en-CA" b="1" dirty="0" smtClean="0"/>
            </a:br>
            <a:r>
              <a:rPr lang="en-CA" b="1" dirty="0" smtClean="0"/>
              <a:t>items that are </a:t>
            </a:r>
            <a:r>
              <a:rPr lang="en-CA" b="1" u="sng" dirty="0" smtClean="0"/>
              <a:t>not</a:t>
            </a:r>
            <a:r>
              <a:rPr lang="en-CA" b="1" dirty="0" smtClean="0"/>
              <a:t> eligible: </a:t>
            </a:r>
            <a:endParaRPr lang="en-CA" b="1" dirty="0"/>
          </a:p>
        </p:txBody>
      </p:sp>
      <p:pic>
        <p:nvPicPr>
          <p:cNvPr id="7" name="Picture 6" descr="iStock_000016219245Large.jpg"/>
          <p:cNvPicPr>
            <a:picLocks noChangeAspect="1"/>
          </p:cNvPicPr>
          <p:nvPr/>
        </p:nvPicPr>
        <p:blipFill>
          <a:blip r:embed="rId2" cstate="print"/>
          <a:srcRect r="9297"/>
          <a:stretch>
            <a:fillRect/>
          </a:stretch>
        </p:blipFill>
        <p:spPr>
          <a:xfrm>
            <a:off x="5111191" y="2107386"/>
            <a:ext cx="3871659" cy="2844624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36398" y="2335758"/>
            <a:ext cx="4351238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Supportive care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Portable aids such as walkers 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Household </a:t>
            </a:r>
            <a:r>
              <a:rPr lang="en-CA" sz="2600" kern="0" noProof="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ppliances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Repairs to roofs and furnaces or maintenance work 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37160"/>
            <a:ext cx="4828032" cy="905256"/>
          </a:xfrm>
        </p:spPr>
        <p:txBody>
          <a:bodyPr/>
          <a:lstStyle/>
          <a:p>
            <a:r>
              <a:rPr lang="en-US" smtClean="0"/>
              <a:t>What Financial Assistance is Available?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02" y="1428245"/>
            <a:ext cx="5065182" cy="5139119"/>
          </a:xfrm>
        </p:spPr>
        <p:txBody>
          <a:bodyPr/>
          <a:lstStyle/>
          <a:p>
            <a:r>
              <a:rPr lang="en-CA" sz="2500" dirty="0" smtClean="0"/>
              <a:t>Up to $20,000 per home </a:t>
            </a:r>
          </a:p>
          <a:p>
            <a:r>
              <a:rPr lang="en-CA" sz="2500" dirty="0" smtClean="0"/>
              <a:t>Additional assistance for </a:t>
            </a:r>
            <a:br>
              <a:rPr lang="en-CA" sz="2500" dirty="0" smtClean="0"/>
            </a:br>
            <a:r>
              <a:rPr lang="en-CA" sz="2500" dirty="0" smtClean="0"/>
              <a:t>common area modifications</a:t>
            </a:r>
            <a:br>
              <a:rPr lang="en-CA" sz="2500" dirty="0" smtClean="0"/>
            </a:br>
            <a:r>
              <a:rPr lang="en-CA" sz="2500" dirty="0" smtClean="0"/>
              <a:t>for strata and rental units</a:t>
            </a:r>
          </a:p>
          <a:p>
            <a:r>
              <a:rPr lang="en-CA" sz="2500" dirty="0" smtClean="0"/>
              <a:t>Additional assistance for underlying deficiencies for homeowners</a:t>
            </a:r>
          </a:p>
          <a:p>
            <a:r>
              <a:rPr lang="en-CA" sz="2500" dirty="0" smtClean="0"/>
              <a:t>Assistance is in the form of </a:t>
            </a:r>
            <a:br>
              <a:rPr lang="en-CA" sz="2500" dirty="0" smtClean="0"/>
            </a:br>
            <a:r>
              <a:rPr lang="en-CA" sz="2500" dirty="0" smtClean="0"/>
              <a:t>a grant or forgivable loan - depending on the amount </a:t>
            </a:r>
          </a:p>
          <a:p>
            <a:pPr>
              <a:buNone/>
            </a:pPr>
            <a:r>
              <a:rPr lang="en-CA" strike="sngStrike" dirty="0" smtClean="0"/>
              <a:t> </a:t>
            </a:r>
          </a:p>
          <a:p>
            <a:endParaRPr lang="en-CA" dirty="0"/>
          </a:p>
        </p:txBody>
      </p:sp>
      <p:pic>
        <p:nvPicPr>
          <p:cNvPr id="5" name="Picture 4" descr="iStock_000016134610Medium.jpg"/>
          <p:cNvPicPr>
            <a:picLocks noChangeAspect="1"/>
          </p:cNvPicPr>
          <p:nvPr/>
        </p:nvPicPr>
        <p:blipFill>
          <a:blip r:embed="rId2" cstate="print"/>
          <a:srcRect l="13521" r="27491"/>
          <a:stretch>
            <a:fillRect/>
          </a:stretch>
        </p:blipFill>
        <p:spPr>
          <a:xfrm>
            <a:off x="6653032" y="1263060"/>
            <a:ext cx="2206500" cy="2956007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  <p:pic>
        <p:nvPicPr>
          <p:cNvPr id="4" name="Picture 3" descr="__JBP6115_med.jpg"/>
          <p:cNvPicPr>
            <a:picLocks noChangeAspect="1"/>
          </p:cNvPicPr>
          <p:nvPr/>
        </p:nvPicPr>
        <p:blipFill>
          <a:blip r:embed="rId3" cstate="print"/>
          <a:srcRect b="12271"/>
          <a:stretch>
            <a:fillRect/>
          </a:stretch>
        </p:blipFill>
        <p:spPr>
          <a:xfrm>
            <a:off x="5323703" y="3229214"/>
            <a:ext cx="2202399" cy="2951892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I Apply?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1380744"/>
            <a:ext cx="7351776" cy="5139119"/>
          </a:xfrm>
        </p:spPr>
        <p:txBody>
          <a:bodyPr/>
          <a:lstStyle/>
          <a:p>
            <a:r>
              <a:rPr lang="en-CA" dirty="0" smtClean="0"/>
              <a:t>To receive financial assistance, you must:</a:t>
            </a:r>
          </a:p>
          <a:p>
            <a:pPr lvl="1"/>
            <a:r>
              <a:rPr lang="en-CA" dirty="0" smtClean="0"/>
              <a:t>Qualify for the HAFI program and </a:t>
            </a:r>
          </a:p>
          <a:p>
            <a:pPr lvl="1"/>
            <a:r>
              <a:rPr lang="en-CA" dirty="0" smtClean="0"/>
              <a:t>Your application must be approved  </a:t>
            </a:r>
          </a:p>
          <a:p>
            <a:r>
              <a:rPr lang="en-CA" dirty="0" smtClean="0"/>
              <a:t>Start by getting a copy of the application guide  </a:t>
            </a:r>
          </a:p>
          <a:p>
            <a:r>
              <a:rPr lang="en-CA" b="1" dirty="0" smtClean="0">
                <a:solidFill>
                  <a:srgbClr val="FFC000"/>
                </a:solidFill>
              </a:rPr>
              <a:t>3</a:t>
            </a:r>
            <a:r>
              <a:rPr lang="en-CA" dirty="0" smtClean="0"/>
              <a:t> Easy Steps: </a:t>
            </a:r>
          </a:p>
          <a:p>
            <a:endParaRPr lang="en-CA" sz="100" dirty="0" smtClean="0"/>
          </a:p>
          <a:p>
            <a:pPr marL="804863" lvl="1" indent="-347663">
              <a:buFont typeface="+mj-lt"/>
              <a:buAutoNum type="arabicPeriod"/>
            </a:pPr>
            <a:r>
              <a:rPr lang="en-CA" b="1" dirty="0" smtClean="0">
                <a:solidFill>
                  <a:srgbClr val="FFC000"/>
                </a:solidFill>
              </a:rPr>
              <a:t>Download the application form and guide</a:t>
            </a:r>
            <a:r>
              <a:rPr lang="en-CA" dirty="0" smtClean="0"/>
              <a:t>              from </a:t>
            </a:r>
            <a:r>
              <a:rPr lang="en-CA" dirty="0" smtClean="0">
                <a:hlinkClick r:id="rId2"/>
              </a:rPr>
              <a:t>www.bchousing.org/HAFI</a:t>
            </a:r>
            <a:endParaRPr lang="en-CA" dirty="0" smtClean="0"/>
          </a:p>
          <a:p>
            <a:pPr marL="804863" lvl="1" indent="-347663">
              <a:buFont typeface="+mj-lt"/>
              <a:buAutoNum type="arabicPeriod"/>
            </a:pPr>
            <a:endParaRPr lang="en-CA" sz="500" dirty="0" smtClean="0"/>
          </a:p>
          <a:p>
            <a:pPr marL="804863" lvl="1" indent="-347663">
              <a:buFont typeface="+mj-lt"/>
              <a:buAutoNum type="arabicPeriod"/>
            </a:pPr>
            <a:r>
              <a:rPr lang="en-CA" b="1" dirty="0" smtClean="0">
                <a:solidFill>
                  <a:srgbClr val="FFC000"/>
                </a:solidFill>
              </a:rPr>
              <a:t>Call BC Housing</a:t>
            </a:r>
            <a:r>
              <a:rPr lang="en-CA" b="1" dirty="0" smtClean="0"/>
              <a:t>                                                                         </a:t>
            </a:r>
            <a:r>
              <a:rPr lang="en-CA" dirty="0" smtClean="0"/>
              <a:t>at 604-433-2218 and ask for forms to be mailed to you</a:t>
            </a:r>
          </a:p>
          <a:p>
            <a:pPr marL="804863" lvl="1" indent="-347663">
              <a:buFont typeface="+mj-lt"/>
              <a:buAutoNum type="arabicPeriod"/>
            </a:pPr>
            <a:endParaRPr lang="en-CA" sz="100" dirty="0" smtClean="0"/>
          </a:p>
          <a:p>
            <a:pPr marL="804863" lvl="1" indent="-347663">
              <a:buFont typeface="+mj-lt"/>
              <a:buAutoNum type="arabicPeriod"/>
            </a:pPr>
            <a:r>
              <a:rPr lang="en-CA" b="1" dirty="0" smtClean="0">
                <a:solidFill>
                  <a:srgbClr val="FFC000"/>
                </a:solidFill>
              </a:rPr>
              <a:t>Visit any BC Housing Office </a:t>
            </a:r>
            <a:r>
              <a:rPr lang="en-CA" dirty="0" smtClean="0"/>
              <a:t>in person  </a:t>
            </a:r>
          </a:p>
          <a:p>
            <a:pPr marL="914400" lvl="1" indent="-457200">
              <a:buNone/>
            </a:pPr>
            <a:endParaRPr lang="en-CA" dirty="0" smtClean="0"/>
          </a:p>
          <a:p>
            <a:pPr marL="914400" lvl="1" indent="-457200">
              <a:buNone/>
            </a:pPr>
            <a:r>
              <a:rPr lang="en-CA" dirty="0" smtClean="0"/>
              <a:t> </a:t>
            </a:r>
          </a:p>
          <a:p>
            <a:pPr marL="914400" lvl="1" indent="-457200">
              <a:buNone/>
            </a:pPr>
            <a:endParaRPr lang="en-C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O 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</TotalTime>
  <Words>422</Words>
  <Application>Microsoft Office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HPO Master</vt:lpstr>
      <vt:lpstr>Make Your Home Safe For Independent Living   </vt:lpstr>
      <vt:lpstr>What is HAFI?</vt:lpstr>
      <vt:lpstr>How is HAFI Funded?</vt:lpstr>
      <vt:lpstr>Eligibility</vt:lpstr>
      <vt:lpstr>Eligibility Requirements</vt:lpstr>
      <vt:lpstr>What Adaptations are Eligible? </vt:lpstr>
      <vt:lpstr>What Items are Not Eligible?  </vt:lpstr>
      <vt:lpstr>What Financial Assistance is Available?</vt:lpstr>
      <vt:lpstr>How Do I Apply?</vt:lpstr>
      <vt:lpstr>Eligibility Criteria for Richmond</vt:lpstr>
      <vt:lpstr>Eligibility Criteria for Richmond</vt:lpstr>
      <vt:lpstr>Eligibility Criteria for Richmond</vt:lpstr>
      <vt:lpstr>Need More Information?</vt:lpstr>
      <vt:lpstr>Thank You   </vt:lpstr>
    </vt:vector>
  </TitlesOfParts>
  <Company>HPO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Challenges, Risks and Opportunities in Residential Construction</dc:title>
  <dc:creator>Ken Cameron</dc:creator>
  <cp:lastModifiedBy>Ella</cp:lastModifiedBy>
  <cp:revision>588</cp:revision>
  <cp:lastPrinted>2008-08-13T23:13:04Z</cp:lastPrinted>
  <dcterms:created xsi:type="dcterms:W3CDTF">2008-08-06T21:39:13Z</dcterms:created>
  <dcterms:modified xsi:type="dcterms:W3CDTF">2014-09-21T00:43:24Z</dcterms:modified>
</cp:coreProperties>
</file>